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26E"/>
    <a:srgbClr val="B9916B"/>
    <a:srgbClr val="FFAB62"/>
    <a:srgbClr val="FFD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5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16991-31D8-4A13-B66D-89A0FDA4013E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C593D-F30C-463D-8DC4-0A752FCD58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59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A3087-5733-4A15-B7F3-FE9EF7BEE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80580B8-2992-4E7E-8A14-F78B253A7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C1833F-4B94-4393-955E-8EAEFDB9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11D546-699D-4406-AE11-EDD292DB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2F00C2-B71A-4F70-812C-91EB6B8F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07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95FD8-E81E-4FAC-998B-E0C9F3E4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C1AF085-64CB-4E78-9162-AF26F5D91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6C89C0-036B-4D83-9B63-8F931E31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58A805-228D-44B5-A7E0-D3E644EE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129683-7BF1-4379-ABC6-75ED7652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12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6CB619D-9032-4213-BC42-DD5971670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A0C47C-A354-4072-89D1-087985620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4EE897-D106-4950-AD55-5427F736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70C870-6677-4100-8148-363FBF8B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2BAB2F-6905-45DF-9C05-4AE23B6D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6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6FDD3-13B4-4B34-BE68-0D9F1410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55D7B1-E07E-46A6-AD48-A5F938DC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8909F8-1381-4603-8C3D-EBEE2CFE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D8905E-A861-486A-94F3-C2FF6693F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18BA9-A0D3-426A-A9BF-35D9BD80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51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FCAD2-5D4E-425F-8E9C-88C7F64B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9ED5C3-6A51-4CC1-9A45-DC50D9EC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C34D0F-098C-414D-B3C0-DC276F2F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193324-9331-4D3A-B2CE-329027D7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01E124-E670-4D3A-891D-48E8E810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79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D8A9A-47C3-4AAC-A3F8-984C31F1B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E14063-A91B-4198-8D1E-6EE4ACBA8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D121B0-0666-4FE2-876B-23038DE12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9856FF-15C2-4C81-93C1-5038357F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6EE353-ED17-4ABC-9631-97F721DC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1FCCE0-F687-45A8-8437-30C5C4EC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4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4DAF6-F666-4142-B47E-F0051053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D92140-D8F9-453B-ADE6-4AAFB527B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5BFA91-BE55-406D-8DBE-2E2F193E8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C6FACB-281D-4FD8-9280-58AABA2BF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A0A65B2-8AEE-4F37-AB28-6A2E42ACE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3FBBC1A-68A3-4BC7-9FB6-69B46041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5EC1B03-83E3-4862-A140-CA5D3A2D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0EFC3F0-EDC3-489F-911F-F45538A4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99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6AE0D-20B5-4056-8E9E-A25693A6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633112-A489-41E9-99FD-67959AF5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654E37-42EF-4619-A80D-EF21D4F3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ACDCF3-F062-4B83-938D-26C58A25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5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3A35161-50D2-4B6C-AC4D-D9159C06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4B2582-8929-4C92-A5B7-C21F6DA7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595CDF-44DB-4D0B-B538-54C798BD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34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4C646-3A96-4980-9FAC-71D94049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0D6537-EBB1-49E0-B3F7-39E9369BE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B91F92-3E18-4E07-933E-E269FF282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C93E2C-D7C6-4950-B5EE-ABFF9181E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5609CB-BB1E-4B3B-B696-A40E91A9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C20F56-64D3-49FF-B46A-FDDD288A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0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711C0-DE3D-4C9B-B2D8-B4B7FC2FF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6D1507E-4064-41FA-9A8E-513C02012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7E66E7-3E83-40B0-BB8E-6ED729C3A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A9D404-6ACA-411F-B4AA-D5A5E83F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94B885-8B5F-446E-81EE-AB08122B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658054-90EC-4BC3-BACD-8ED663FD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48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68555B9-0369-49C4-9E9B-BC19EB6A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770057-3D6E-4346-A99B-4B725CB59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330F31-28F1-4052-88E8-86D8394E8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66446-90D7-44E7-B6D1-FA9F2EEF10AB}" type="datetimeFigureOut">
              <a:rPr lang="de-DE" smtClean="0"/>
              <a:t>16.01.2024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71D4C1-2F3F-48DF-A3CA-F8C398D41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93AC8E-7E35-45E8-830B-8FC54E3D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1A0FE-C787-4C1C-AD73-93F7BE6429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4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CDFF7E-BEA8-4F97-9499-F2A3FD11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A31252-2467-49FF-81CD-BD6775AD3E06}"/>
              </a:ext>
            </a:extLst>
          </p:cNvPr>
          <p:cNvSpPr txBox="1"/>
          <p:nvPr/>
        </p:nvSpPr>
        <p:spPr>
          <a:xfrm>
            <a:off x="821724" y="5198947"/>
            <a:ext cx="2211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Sensorflecken 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5758249"/>
            <a:ext cx="467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 Thema für Kameras mit Wechselobjektiven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9AB014-AF04-4558-BE26-882767096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084" y="2959443"/>
            <a:ext cx="5938241" cy="333925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76F517-DF89-4225-A0E5-B30B3BAF763F}"/>
              </a:ext>
            </a:extLst>
          </p:cNvPr>
          <p:cNvSpPr txBox="1"/>
          <p:nvPr/>
        </p:nvSpPr>
        <p:spPr>
          <a:xfrm>
            <a:off x="3206840" y="5198947"/>
            <a:ext cx="215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 –     entfernen?</a:t>
            </a:r>
          </a:p>
        </p:txBody>
      </p:sp>
    </p:spTree>
    <p:extLst>
      <p:ext uri="{BB962C8B-B14F-4D97-AF65-F5344CB8AC3E}">
        <p14:creationId xmlns:p14="http://schemas.microsoft.com/office/powerpoint/2010/main" val="368730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B717D97-7F85-424E-8C0B-633EA45B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41405"/>
            <a:ext cx="78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Ergebnisse: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AEB4A5-927A-474A-881F-BE2877F85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66" y="3490098"/>
            <a:ext cx="4821197" cy="32141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FEEACD7-BD2D-48A0-A0F7-A8141FD60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8" y="2322206"/>
            <a:ext cx="4792105" cy="319473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E8328F-5C10-4E53-9371-C7F221919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67" y="153773"/>
            <a:ext cx="4821196" cy="32141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8A83EC8-9A44-46DC-9782-5136C837524F}"/>
              </a:ext>
            </a:extLst>
          </p:cNvPr>
          <p:cNvSpPr txBox="1"/>
          <p:nvPr/>
        </p:nvSpPr>
        <p:spPr>
          <a:xfrm>
            <a:off x="798678" y="1952874"/>
            <a:ext cx="1857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 der Reinigung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3888389-7555-4A9A-B7E7-400A52E6D3D6}"/>
              </a:ext>
            </a:extLst>
          </p:cNvPr>
          <p:cNvSpPr txBox="1"/>
          <p:nvPr/>
        </p:nvSpPr>
        <p:spPr>
          <a:xfrm>
            <a:off x="4620707" y="440982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nach 1 x</a:t>
            </a:r>
          </a:p>
          <a:p>
            <a:r>
              <a:rPr lang="de-DE" dirty="0"/>
              <a:t>Ausblasen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E67DDF9-F7BA-4F60-8E70-86D986F954D4}"/>
              </a:ext>
            </a:extLst>
          </p:cNvPr>
          <p:cNvSpPr txBox="1"/>
          <p:nvPr/>
        </p:nvSpPr>
        <p:spPr>
          <a:xfrm>
            <a:off x="4300151" y="5916307"/>
            <a:ext cx="1505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nach der</a:t>
            </a:r>
          </a:p>
          <a:p>
            <a:r>
              <a:rPr lang="de-DE" dirty="0"/>
              <a:t>Nassreinigung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61E8F81-3596-4C02-ACDD-C6DA373727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02" y="0"/>
            <a:ext cx="9545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B717D97-7F85-424E-8C0B-633EA45B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41405"/>
            <a:ext cx="78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Tipps, die den Staub in der Kamera deutlich reduzieren: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42D748F-31AE-4C35-B1B1-69E051D915CC}"/>
              </a:ext>
            </a:extLst>
          </p:cNvPr>
          <p:cNvSpPr txBox="1"/>
          <p:nvPr/>
        </p:nvSpPr>
        <p:spPr>
          <a:xfrm>
            <a:off x="864974" y="2613048"/>
            <a:ext cx="6244402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Objektive wenn möglich nicht in staubiger Umgebung wechseln!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CC2952-39B3-40F5-AC21-177886B0CCBC}"/>
              </a:ext>
            </a:extLst>
          </p:cNvPr>
          <p:cNvSpPr txBox="1"/>
          <p:nvPr/>
        </p:nvSpPr>
        <p:spPr>
          <a:xfrm>
            <a:off x="821724" y="3445297"/>
            <a:ext cx="9156356" cy="37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Objektivwechsel so schnell wie möglich ausführen.</a:t>
            </a:r>
            <a:endParaRPr lang="de-DE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9895BFB-DEA8-43BC-88A7-BF5DF85C520D}"/>
              </a:ext>
            </a:extLst>
          </p:cNvPr>
          <p:cNvSpPr txBox="1"/>
          <p:nvPr/>
        </p:nvSpPr>
        <p:spPr>
          <a:xfrm>
            <a:off x="821724" y="3862564"/>
            <a:ext cx="956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Kamerakörper beim Objektivwechsel mit der Bajonettöffnung nach unten halten.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CF36268-57DF-45F9-B72B-3CE524B1EB3F}"/>
              </a:ext>
            </a:extLst>
          </p:cNvPr>
          <p:cNvSpPr txBox="1"/>
          <p:nvPr/>
        </p:nvSpPr>
        <p:spPr>
          <a:xfrm>
            <a:off x="864974" y="2202271"/>
            <a:ext cx="956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Rückseite des neuen Objektivs vor dem Wechsel gegebenenfalls säubern.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E5FBDC-E2B3-4D22-9FA6-D8F9C38017E9}"/>
              </a:ext>
            </a:extLst>
          </p:cNvPr>
          <p:cNvSpPr txBox="1"/>
          <p:nvPr/>
        </p:nvSpPr>
        <p:spPr>
          <a:xfrm>
            <a:off x="821724" y="4277816"/>
            <a:ext cx="735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Hinteren Objektivdeckel immer mal auspusten.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10D7376-E099-4687-AA5B-888C7FCBD962}"/>
              </a:ext>
            </a:extLst>
          </p:cNvPr>
          <p:cNvSpPr txBox="1"/>
          <p:nvPr/>
        </p:nvSpPr>
        <p:spPr>
          <a:xfrm>
            <a:off x="864974" y="1797265"/>
            <a:ext cx="554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Kameratasche auch gerne mal innen reinigen.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5DC6B6B-51C9-4C71-A756-EF2DE02CB6C5}"/>
              </a:ext>
            </a:extLst>
          </p:cNvPr>
          <p:cNvSpPr txBox="1"/>
          <p:nvPr/>
        </p:nvSpPr>
        <p:spPr>
          <a:xfrm>
            <a:off x="864974" y="1389248"/>
            <a:ext cx="643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Kamera und Objektive bei Nichtgebrauch staubfrei lagern.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210351B-F944-44F5-95C7-B9C1CB7536E8}"/>
              </a:ext>
            </a:extLst>
          </p:cNvPr>
          <p:cNvSpPr txBox="1"/>
          <p:nvPr/>
        </p:nvSpPr>
        <p:spPr>
          <a:xfrm>
            <a:off x="864974" y="3030045"/>
            <a:ext cx="9978081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de-DE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Ist man doch mal am windigen Strand, hilft beim Objektivwechsel der eigene Windschatten (ein wenig).</a:t>
            </a:r>
            <a:endParaRPr lang="de-DE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94F47EA-FDA2-4E7F-AF47-32987F01D0F6}"/>
              </a:ext>
            </a:extLst>
          </p:cNvPr>
          <p:cNvSpPr txBox="1"/>
          <p:nvPr/>
        </p:nvSpPr>
        <p:spPr>
          <a:xfrm>
            <a:off x="6166021" y="5747263"/>
            <a:ext cx="371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0070C0"/>
                </a:solidFill>
              </a:rPr>
              <a:t>Vielen Dank für die Aufmerksamkeit!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D9B04C-C7CA-49D3-97B2-B02B38A867C2}"/>
              </a:ext>
            </a:extLst>
          </p:cNvPr>
          <p:cNvSpPr/>
          <p:nvPr/>
        </p:nvSpPr>
        <p:spPr>
          <a:xfrm>
            <a:off x="11184925" y="5839596"/>
            <a:ext cx="100707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200" i="1" spc="50" dirty="0" err="1">
                <a:ln w="0">
                  <a:solidFill>
                    <a:srgbClr val="FFB26E"/>
                  </a:solidFill>
                </a:ln>
                <a:solidFill>
                  <a:srgbClr val="B9916B"/>
                </a:solidFill>
              </a:rPr>
              <a:t>rs</a:t>
            </a:r>
            <a:r>
              <a:rPr lang="de-DE" sz="1200" i="1" cap="none" spc="50" dirty="0">
                <a:ln w="0">
                  <a:solidFill>
                    <a:srgbClr val="FFB26E"/>
                  </a:solidFill>
                </a:ln>
                <a:solidFill>
                  <a:srgbClr val="B9916B"/>
                </a:solidFill>
              </a:rPr>
              <a:t> 2024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574AA0F-3D26-4933-9E4B-38D658F71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080" y="5402428"/>
            <a:ext cx="1274247" cy="13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  <p:bldP spid="13" grpId="0"/>
      <p:bldP spid="16" grpId="0"/>
      <p:bldP spid="17" grpId="0"/>
      <p:bldP spid="18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099AFE2-E4C0-434A-AD2B-96A7D76EB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B200DE8-424D-4655-AB8B-DE0F67DEFD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8806"/>
            <a:ext cx="12192000" cy="41791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41405"/>
            <a:ext cx="740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je länger man seine Kamera in Betrieb hat,</a:t>
            </a:r>
          </a:p>
          <a:p>
            <a:r>
              <a:rPr lang="de-DE" dirty="0"/>
              <a:t>desto höher ist die Wahrscheinlichkeit,  dass sich </a:t>
            </a:r>
          </a:p>
          <a:p>
            <a:r>
              <a:rPr lang="de-DE" dirty="0"/>
              <a:t>Verschmutzungen auf dem Kamerasensor angesammelt haben.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D1417D-E887-419E-A1CC-ADAAEBC249E7}"/>
              </a:ext>
            </a:extLst>
          </p:cNvPr>
          <p:cNvSpPr txBox="1"/>
          <p:nvPr/>
        </p:nvSpPr>
        <p:spPr>
          <a:xfrm>
            <a:off x="821722" y="2099874"/>
            <a:ext cx="102684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 jedem Objektivwechsel ist der Sensor für die Zeit des Wechsels </a:t>
            </a:r>
          </a:p>
          <a:p>
            <a:r>
              <a:rPr lang="de-DE" b="1" dirty="0"/>
              <a:t>mehr oder weniger ungeschützt</a:t>
            </a:r>
            <a:r>
              <a:rPr lang="de-DE" dirty="0"/>
              <a:t>.</a:t>
            </a:r>
          </a:p>
          <a:p>
            <a:r>
              <a:rPr lang="de-DE" dirty="0"/>
              <a:t>Ein ‚geöffnetes Tor‘ für alles, was in der Umgebungsluft so herumschwirrt:</a:t>
            </a:r>
          </a:p>
          <a:p>
            <a:pPr marL="285750" indent="-285750">
              <a:buFontTx/>
              <a:buChar char="-"/>
            </a:pPr>
            <a:r>
              <a:rPr lang="de-DE" dirty="0"/>
              <a:t>Stäube aller Art,</a:t>
            </a:r>
          </a:p>
          <a:p>
            <a:pPr marL="285750" indent="-285750">
              <a:buFontTx/>
              <a:buChar char="-"/>
            </a:pPr>
            <a:r>
              <a:rPr lang="de-DE" dirty="0"/>
              <a:t>kleinste Wassertropfen (am Meer!)</a:t>
            </a:r>
          </a:p>
          <a:p>
            <a:r>
              <a:rPr lang="de-DE" dirty="0"/>
              <a:t>-    kleinste Fusseln</a:t>
            </a:r>
          </a:p>
          <a:p>
            <a:r>
              <a:rPr lang="de-DE" dirty="0"/>
              <a:t>-    Pollen u.v.m.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AD0A4E-AA7D-4DDA-B870-7762E9F1E1D9}"/>
              </a:ext>
            </a:extLst>
          </p:cNvPr>
          <p:cNvSpPr txBox="1"/>
          <p:nvPr/>
        </p:nvSpPr>
        <p:spPr>
          <a:xfrm>
            <a:off x="821721" y="5569728"/>
            <a:ext cx="6313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Irgendwann ist dann ein Punkt erreicht, an dem sie so lästig sind, 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dass man  !unbedingt!  etwas dagegen unternehmen will …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E06CFDC-837B-41F4-985B-CD9103B1F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12" y="93999"/>
            <a:ext cx="1723246" cy="178266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DA18D08-416B-4B2C-BFF3-24CC96192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92" y="3706699"/>
            <a:ext cx="4263917" cy="31979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31018E2-66B9-47A7-8EDD-EFDD414588D2}"/>
              </a:ext>
            </a:extLst>
          </p:cNvPr>
          <p:cNvSpPr txBox="1"/>
          <p:nvPr/>
        </p:nvSpPr>
        <p:spPr>
          <a:xfrm>
            <a:off x="821721" y="1711372"/>
            <a:ext cx="1010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rgbClr val="FF0000"/>
                </a:solidFill>
              </a:rPr>
              <a:t>Der Sensor ist das zentrale, sensibelste und teuerste Teil einer digitalen Kamera.</a:t>
            </a:r>
            <a:endParaRPr lang="de-DE" b="1" i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16FD5E-AD51-48B0-9A06-89350A4E2381}"/>
              </a:ext>
            </a:extLst>
          </p:cNvPr>
          <p:cNvSpPr txBox="1"/>
          <p:nvPr/>
        </p:nvSpPr>
        <p:spPr>
          <a:xfrm>
            <a:off x="821721" y="4201326"/>
            <a:ext cx="1018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Diese unerwünschten Spielverderber sind oft </a:t>
            </a:r>
          </a:p>
          <a:p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hartnäckig, klebrig, statisch aufgeladen oder alles zusammen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sie setzen sich beim Objektivwechsel - natürlich - auf dem Sensor fest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8510D6-00F7-4D2F-9185-5273BE1E2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80" y="1440652"/>
            <a:ext cx="3433551" cy="236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459205D-AA50-4256-A1D0-94C6C05B6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64973" y="1542984"/>
            <a:ext cx="786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Ob Sensorverschmutzungen auf späteren Bildern überhaupt </a:t>
            </a:r>
          </a:p>
          <a:p>
            <a:r>
              <a:rPr lang="de-DE" dirty="0"/>
              <a:t>störend sichtbar sind, hängt von mehreren Faktoren ab.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D1417D-E887-419E-A1CC-ADAAEBC249E7}"/>
              </a:ext>
            </a:extLst>
          </p:cNvPr>
          <p:cNvSpPr txBox="1"/>
          <p:nvPr/>
        </p:nvSpPr>
        <p:spPr>
          <a:xfrm>
            <a:off x="864973" y="2300386"/>
            <a:ext cx="687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 großer Blendenöffnung sind Verschmutzungen weniger sichtbar.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AD0A4E-AA7D-4DDA-B870-7762E9F1E1D9}"/>
              </a:ext>
            </a:extLst>
          </p:cNvPr>
          <p:cNvSpPr txBox="1"/>
          <p:nvPr/>
        </p:nvSpPr>
        <p:spPr>
          <a:xfrm>
            <a:off x="864973" y="3504775"/>
            <a:ext cx="6194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Wenn die Verschmutzungen dennoch auf Sichtbarkeit bestehen, </a:t>
            </a:r>
          </a:p>
          <a:p>
            <a:r>
              <a:rPr lang="de-DE" dirty="0"/>
              <a:t>gibt es noch Photoshop &amp; Co. – </a:t>
            </a:r>
          </a:p>
          <a:p>
            <a:r>
              <a:rPr lang="de-DE" dirty="0"/>
              <a:t>Bildbearbeitungsprogramme mit </a:t>
            </a:r>
            <a:r>
              <a:rPr lang="de-DE" dirty="0" err="1"/>
              <a:t>Retuschewerkzeugen</a:t>
            </a:r>
            <a:r>
              <a:rPr lang="de-DE" dirty="0"/>
              <a:t>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02FA10-A50D-4308-8DD0-D8F357CB489E}"/>
              </a:ext>
            </a:extLst>
          </p:cNvPr>
          <p:cNvSpPr txBox="1"/>
          <p:nvPr/>
        </p:nvSpPr>
        <p:spPr>
          <a:xfrm>
            <a:off x="864973" y="4659188"/>
            <a:ext cx="4796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Natürlich </a:t>
            </a:r>
          </a:p>
          <a:p>
            <a:r>
              <a:rPr lang="de-DE" dirty="0"/>
              <a:t>hängt es auch von der eigenen Toleranz </a:t>
            </a:r>
          </a:p>
          <a:p>
            <a:r>
              <a:rPr lang="de-DE" dirty="0"/>
              <a:t>und Leidensfähigkeit ab – </a:t>
            </a:r>
          </a:p>
          <a:p>
            <a:r>
              <a:rPr lang="de-DE" dirty="0"/>
              <a:t>…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macht aber keinen Sinn,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jedem einzelnen Stäubchen hinterherzulaufen ...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DCE5A4F-E482-4373-89CD-7D8445A5142D}"/>
              </a:ext>
            </a:extLst>
          </p:cNvPr>
          <p:cNvSpPr txBox="1"/>
          <p:nvPr/>
        </p:nvSpPr>
        <p:spPr>
          <a:xfrm>
            <a:off x="864974" y="833218"/>
            <a:ext cx="530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Vorweg jedoch einige – </a:t>
            </a:r>
            <a:r>
              <a:rPr lang="de-DE" b="1" dirty="0">
                <a:solidFill>
                  <a:srgbClr val="92D050"/>
                </a:solidFill>
              </a:rPr>
              <a:t>entwarnende</a:t>
            </a:r>
            <a:r>
              <a:rPr lang="de-DE" b="1" dirty="0"/>
              <a:t> </a:t>
            </a:r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– Bemerkungen.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C5371EE-4F0F-4278-A7FA-38734D11E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25" y="1824469"/>
            <a:ext cx="4796876" cy="319829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7E6EDC9-D4FB-4615-9894-85EE6046EC98}"/>
              </a:ext>
            </a:extLst>
          </p:cNvPr>
          <p:cNvSpPr txBox="1"/>
          <p:nvPr/>
        </p:nvSpPr>
        <p:spPr>
          <a:xfrm>
            <a:off x="864973" y="2775952"/>
            <a:ext cx="661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Maßgeblich ist auch das Fotomotiv: </a:t>
            </a:r>
          </a:p>
          <a:p>
            <a:r>
              <a:rPr lang="de-DE" dirty="0"/>
              <a:t>Ein „unruhiges“ Motiv verschluckt fast alle Verschmutzungen.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C18E8FC-3B83-4DAC-8BEB-32713CDF4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955">
            <a:off x="5486179" y="4209507"/>
            <a:ext cx="3817891" cy="28634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D825501-07AB-4DA4-9443-32979FB44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83" y="833218"/>
            <a:ext cx="2035448" cy="164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  <p:bldP spid="8" grpId="0"/>
      <p:bldP spid="8" grpId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687A2B-F157-47B5-B15D-9CD970422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179E2B1-C288-4F06-9CB3-130CD1366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24" y="21023"/>
            <a:ext cx="4631058" cy="269418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41405"/>
            <a:ext cx="78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Kann ich feststellen, ob und wie verschmutzt mein Sensor ist?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D1417D-E887-419E-A1CC-ADAAEBC249E7}"/>
              </a:ext>
            </a:extLst>
          </p:cNvPr>
          <p:cNvSpPr txBox="1"/>
          <p:nvPr/>
        </p:nvSpPr>
        <p:spPr>
          <a:xfrm>
            <a:off x="821724" y="1162973"/>
            <a:ext cx="11096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Ganz einfach:</a:t>
            </a:r>
          </a:p>
          <a:p>
            <a:pPr lvl="0"/>
            <a:r>
              <a:rPr lang="de-DE" dirty="0"/>
              <a:t>Mache ein Foto mit kleiner Blendenöffnung (16 oder 22) und großer Unschärfe</a:t>
            </a:r>
          </a:p>
          <a:p>
            <a:pPr lvl="0"/>
            <a:r>
              <a:rPr lang="de-DE" dirty="0"/>
              <a:t>z.B. von einem weißen Blatt Papier - Fokus auf unendlich.</a:t>
            </a:r>
          </a:p>
          <a:p>
            <a:pPr lvl="0"/>
            <a:r>
              <a:rPr lang="de-DE" dirty="0"/>
              <a:t>Oder - noch besser - ein Bild vom grauen oder blauen Himmel - Fokus im Nahbereich.</a:t>
            </a:r>
          </a:p>
          <a:p>
            <a:pPr lvl="0"/>
            <a:r>
              <a:rPr lang="de-DE" dirty="0"/>
              <a:t>Foto in Lightroom/</a:t>
            </a:r>
            <a:r>
              <a:rPr lang="de-DE" dirty="0" err="1"/>
              <a:t>CameraRAW</a:t>
            </a:r>
            <a:r>
              <a:rPr lang="de-DE" dirty="0"/>
              <a:t>/</a:t>
            </a:r>
            <a:r>
              <a:rPr lang="de-DE" dirty="0" err="1"/>
              <a:t>Luminar</a:t>
            </a:r>
            <a:r>
              <a:rPr lang="de-DE" dirty="0"/>
              <a:t>/</a:t>
            </a:r>
            <a:r>
              <a:rPr lang="de-DE" dirty="0" err="1"/>
              <a:t>o.A.</a:t>
            </a:r>
            <a:r>
              <a:rPr lang="de-DE" dirty="0"/>
              <a:t> … entwickeln (Auto-Modus), anschließend ‚Dunst entfernen‘ auf 100%.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B006339-01CB-4770-9F5F-2DE4BA41E74A}"/>
              </a:ext>
            </a:extLst>
          </p:cNvPr>
          <p:cNvSpPr txBox="1"/>
          <p:nvPr/>
        </p:nvSpPr>
        <p:spPr>
          <a:xfrm>
            <a:off x="1546872" y="2692537"/>
            <a:ext cx="1337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</a:rPr>
              <a:t>upps</a:t>
            </a:r>
            <a:r>
              <a:rPr lang="de-DE" sz="2400" b="1" dirty="0">
                <a:solidFill>
                  <a:srgbClr val="FF0000"/>
                </a:solidFill>
              </a:rPr>
              <a:t> ?</a:t>
            </a:r>
            <a:r>
              <a:rPr lang="de-DE" sz="2400" dirty="0"/>
              <a:t> </a:t>
            </a:r>
            <a:r>
              <a:rPr lang="de-DE" sz="24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00D1D1-1B0C-4517-85CA-AACB70528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44" y="2692537"/>
            <a:ext cx="5912268" cy="394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9692DC0-814C-4D62-B239-931321F24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975">
            <a:off x="8451559" y="3101655"/>
            <a:ext cx="2992420" cy="363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A720D82-FB3C-4CB4-B8EE-A28217200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A31252-2467-49FF-81CD-BD6775AD3E06}"/>
              </a:ext>
            </a:extLst>
          </p:cNvPr>
          <p:cNvSpPr txBox="1"/>
          <p:nvPr/>
        </p:nvSpPr>
        <p:spPr>
          <a:xfrm>
            <a:off x="821724" y="5585250"/>
            <a:ext cx="6641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Sensorflecken …  –  entfernen?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41405"/>
            <a:ext cx="78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Was tun?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D1417D-E887-419E-A1CC-ADAAEBC249E7}"/>
              </a:ext>
            </a:extLst>
          </p:cNvPr>
          <p:cNvSpPr txBox="1"/>
          <p:nvPr/>
        </p:nvSpPr>
        <p:spPr>
          <a:xfrm>
            <a:off x="821725" y="1162973"/>
            <a:ext cx="448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b="1" dirty="0">
                <a:solidFill>
                  <a:srgbClr val="FF0000"/>
                </a:solidFill>
              </a:rPr>
              <a:t>Zunächst einmal, was man nicht tun soll: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96488B0-48B1-437D-99DF-E6BCC5725F58}"/>
              </a:ext>
            </a:extLst>
          </p:cNvPr>
          <p:cNvSpPr txBox="1"/>
          <p:nvPr/>
        </p:nvSpPr>
        <p:spPr>
          <a:xfrm>
            <a:off x="821724" y="1662076"/>
            <a:ext cx="597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 einem </a:t>
            </a:r>
            <a:r>
              <a:rPr lang="de-DE" b="1" i="1" dirty="0">
                <a:solidFill>
                  <a:srgbClr val="FF0000"/>
                </a:solidFill>
              </a:rPr>
              <a:t>Staubsauger</a:t>
            </a:r>
            <a:r>
              <a:rPr lang="de-DE" dirty="0"/>
              <a:t> versuchen den Staub abzusaugen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D95DD4-E36B-4646-87E0-7911DF15FA49}"/>
              </a:ext>
            </a:extLst>
          </p:cNvPr>
          <p:cNvSpPr txBox="1"/>
          <p:nvPr/>
        </p:nvSpPr>
        <p:spPr>
          <a:xfrm>
            <a:off x="821723" y="2115187"/>
            <a:ext cx="9507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solidFill>
                  <a:srgbClr val="FF0000"/>
                </a:solidFill>
              </a:rPr>
              <a:t>Druckluftspray</a:t>
            </a:r>
          </a:p>
          <a:p>
            <a:r>
              <a:rPr lang="de-DE" dirty="0"/>
              <a:t>In der Dose ist Treibgas, aus dem sich kleinste Feuchtigkeitspartikel auf dem Sensor niederschlagen. </a:t>
            </a:r>
          </a:p>
          <a:p>
            <a:r>
              <a:rPr lang="de-DE" dirty="0"/>
              <a:t>Der Sensor ist evtl. - </a:t>
            </a:r>
            <a:r>
              <a:rPr lang="de-DE" i="1" dirty="0"/>
              <a:t>anders</a:t>
            </a:r>
            <a:r>
              <a:rPr lang="de-DE" dirty="0"/>
              <a:t> - dreckiger als vorher 				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2EBA23-F217-45FF-AF6F-49214ADF4C9E}"/>
              </a:ext>
            </a:extLst>
          </p:cNvPr>
          <p:cNvSpPr txBox="1"/>
          <p:nvPr/>
        </p:nvSpPr>
        <p:spPr>
          <a:xfrm>
            <a:off x="821723" y="3177590"/>
            <a:ext cx="825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 einem </a:t>
            </a:r>
            <a:r>
              <a:rPr lang="de-DE" b="1" i="1" dirty="0">
                <a:solidFill>
                  <a:srgbClr val="FF0000"/>
                </a:solidFill>
              </a:rPr>
              <a:t>Q-</a:t>
            </a:r>
            <a:r>
              <a:rPr lang="de-DE" b="1" i="1" dirty="0" err="1">
                <a:solidFill>
                  <a:srgbClr val="FF0000"/>
                </a:solidFill>
              </a:rPr>
              <a:t>Tip</a:t>
            </a:r>
            <a:r>
              <a:rPr lang="de-DE" dirty="0"/>
              <a:t> rumwischen </a:t>
            </a:r>
          </a:p>
          <a:p>
            <a:r>
              <a:rPr lang="de-DE" dirty="0"/>
              <a:t>Flecken können eher verschmieren und kleinste Fusseln können sich vom Q-</a:t>
            </a:r>
            <a:r>
              <a:rPr lang="de-DE" dirty="0" err="1"/>
              <a:t>Tip</a:t>
            </a:r>
            <a:r>
              <a:rPr lang="de-DE" dirty="0"/>
              <a:t> lösen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2F2F040-3DE6-478A-8C94-DC3C45239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17" y="1801091"/>
            <a:ext cx="1800226" cy="1778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F9EE21-086E-4FD4-9835-0D84A1786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940">
            <a:off x="7242083" y="3508993"/>
            <a:ext cx="4712622" cy="33654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5AD50F4-7770-4BC6-A306-F2636C949F92}"/>
              </a:ext>
            </a:extLst>
          </p:cNvPr>
          <p:cNvSpPr txBox="1"/>
          <p:nvPr/>
        </p:nvSpPr>
        <p:spPr>
          <a:xfrm>
            <a:off x="821724" y="4101968"/>
            <a:ext cx="7555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 dem </a:t>
            </a:r>
            <a:r>
              <a:rPr lang="de-DE" b="1" i="1" dirty="0">
                <a:solidFill>
                  <a:srgbClr val="FF0000"/>
                </a:solidFill>
              </a:rPr>
              <a:t>Mund</a:t>
            </a:r>
            <a:r>
              <a:rPr lang="de-DE" dirty="0"/>
              <a:t> auspusten </a:t>
            </a:r>
          </a:p>
          <a:p>
            <a:r>
              <a:rPr lang="de-DE" dirty="0"/>
              <a:t>Die Atemluft ist mit viel Feuchtigkeit beladen &gt;&gt; eine Dusche für den Sensor! </a:t>
            </a:r>
          </a:p>
          <a:p>
            <a:r>
              <a:rPr lang="de-DE" dirty="0"/>
              <a:t>Das Resultat wäre sofort sichtbar – </a:t>
            </a:r>
            <a:r>
              <a:rPr lang="de-DE" dirty="0" err="1"/>
              <a:t>NoGo</a:t>
            </a:r>
            <a:r>
              <a:rPr lang="de-DE" dirty="0"/>
              <a:t>!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FA7C84A-3922-4357-A5C9-D8554AE6E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951">
            <a:off x="8252948" y="3112826"/>
            <a:ext cx="1892965" cy="6402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DD22EEE-22D9-4ABF-AF8E-94F41B6F3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289">
            <a:off x="7666257" y="181622"/>
            <a:ext cx="2747234" cy="274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1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8" grpId="0"/>
      <p:bldP spid="1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E8FB561-C2F0-460D-82D1-F0401E688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35766"/>
            <a:ext cx="78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Also -  </a:t>
            </a:r>
            <a:r>
              <a:rPr lang="de-DE" b="1" i="1" dirty="0"/>
              <a:t>was</a:t>
            </a:r>
            <a:r>
              <a:rPr lang="de-DE" b="1" dirty="0"/>
              <a:t>  tun?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D1417D-E887-419E-A1CC-ADAAEBC249E7}"/>
              </a:ext>
            </a:extLst>
          </p:cNvPr>
          <p:cNvSpPr txBox="1"/>
          <p:nvPr/>
        </p:nvSpPr>
        <p:spPr>
          <a:xfrm>
            <a:off x="821724" y="1162973"/>
            <a:ext cx="102684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erste Reinigungsschritt ist ein Handblasebalg mit einem rückwärtigen Einlassventil für die Luft. </a:t>
            </a:r>
          </a:p>
          <a:p>
            <a:r>
              <a:rPr lang="de-DE" sz="900" dirty="0"/>
              <a:t>Ich nutze den „Giotto Blasebalg </a:t>
            </a:r>
            <a:r>
              <a:rPr lang="de-DE" sz="900" dirty="0" err="1"/>
              <a:t>Airbomb</a:t>
            </a:r>
            <a:r>
              <a:rPr lang="de-DE" sz="900" dirty="0"/>
              <a:t> groß“.</a:t>
            </a:r>
          </a:p>
          <a:p>
            <a:r>
              <a:rPr lang="de-DE" dirty="0"/>
              <a:t>Bei kleinen Fusseln und weniger klebrigen Staubpartikeln: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012D5E-FB16-4968-A69F-3BEE7171CB0D}"/>
              </a:ext>
            </a:extLst>
          </p:cNvPr>
          <p:cNvSpPr txBox="1"/>
          <p:nvPr/>
        </p:nvSpPr>
        <p:spPr>
          <a:xfrm>
            <a:off x="2470219" y="2694843"/>
            <a:ext cx="5205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Dazu die Kamera mit dem Sensor nach unten halten,</a:t>
            </a:r>
          </a:p>
          <a:p>
            <a:r>
              <a:rPr lang="de-DE" dirty="0"/>
              <a:t>damit gelöster Staub herausfallen kann. </a:t>
            </a:r>
          </a:p>
          <a:p>
            <a:r>
              <a:rPr lang="de-DE" dirty="0"/>
              <a:t>Mehrfach kräftig in das Kameragehäuse blasen – </a:t>
            </a:r>
          </a:p>
          <a:p>
            <a:r>
              <a:rPr lang="de-DE" b="1" dirty="0"/>
              <a:t>ohne den Sensor zu berühren!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74C5D06-9C10-46E2-8A40-7744A5582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31" y="3169508"/>
            <a:ext cx="5531008" cy="368849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63CF040-5F09-420F-92CB-180A38FEF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40924"/>
            <a:ext cx="4617078" cy="461707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ED84B51-0C07-49F4-BA09-478369CCFF29}"/>
              </a:ext>
            </a:extLst>
          </p:cNvPr>
          <p:cNvSpPr txBox="1"/>
          <p:nvPr/>
        </p:nvSpPr>
        <p:spPr>
          <a:xfrm>
            <a:off x="2470219" y="4430834"/>
            <a:ext cx="5044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Auch die Objektive kräftig von hinten ausblasen, </a:t>
            </a:r>
          </a:p>
          <a:p>
            <a:r>
              <a:rPr lang="de-DE" dirty="0"/>
              <a:t>um nicht gleich wieder Staub </a:t>
            </a:r>
          </a:p>
          <a:p>
            <a:r>
              <a:rPr lang="de-DE" dirty="0"/>
              <a:t>in das Kamerainnere zu befördern.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001E93-DB0F-48B4-ADD3-80F20766A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99079">
            <a:off x="6759920" y="-742681"/>
            <a:ext cx="3853759" cy="660434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68091F7-821E-445F-BA4F-1C4029552260}"/>
              </a:ext>
            </a:extLst>
          </p:cNvPr>
          <p:cNvSpPr txBox="1"/>
          <p:nvPr/>
        </p:nvSpPr>
        <p:spPr>
          <a:xfrm>
            <a:off x="821724" y="1912325"/>
            <a:ext cx="3584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002060"/>
                </a:solidFill>
              </a:rPr>
              <a:t>&gt;&gt;  </a:t>
            </a:r>
            <a:r>
              <a:rPr lang="de-DE" sz="2200" b="1" i="1" dirty="0">
                <a:solidFill>
                  <a:srgbClr val="002060"/>
                </a:solidFill>
              </a:rPr>
              <a:t>sehr wirkungsvoll  </a:t>
            </a:r>
            <a:r>
              <a:rPr lang="de-DE" sz="2200" dirty="0">
                <a:solidFill>
                  <a:srgbClr val="002060"/>
                </a:solidFill>
              </a:rPr>
              <a:t>&lt;&lt; !!</a:t>
            </a:r>
          </a:p>
        </p:txBody>
      </p:sp>
    </p:spTree>
    <p:extLst>
      <p:ext uri="{BB962C8B-B14F-4D97-AF65-F5344CB8AC3E}">
        <p14:creationId xmlns:p14="http://schemas.microsoft.com/office/powerpoint/2010/main" val="118861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4" grpId="0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A13553E-9FBA-4A29-8DAA-34F4FE325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41405"/>
            <a:ext cx="78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Feststellen, ob der Sensor immer noch verschmutzt ist.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D1417D-E887-419E-A1CC-ADAAEBC249E7}"/>
              </a:ext>
            </a:extLst>
          </p:cNvPr>
          <p:cNvSpPr txBox="1"/>
          <p:nvPr/>
        </p:nvSpPr>
        <p:spPr>
          <a:xfrm>
            <a:off x="821724" y="1162973"/>
            <a:ext cx="1109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Ein weiteres </a:t>
            </a:r>
            <a:r>
              <a:rPr lang="de-DE" dirty="0" err="1"/>
              <a:t>Testfoto</a:t>
            </a:r>
            <a:r>
              <a:rPr lang="de-DE" dirty="0"/>
              <a:t>  wie zuvor.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1A0692D-EDBD-4C83-9238-B2D6B610DB89}"/>
              </a:ext>
            </a:extLst>
          </p:cNvPr>
          <p:cNvSpPr txBox="1"/>
          <p:nvPr/>
        </p:nvSpPr>
        <p:spPr>
          <a:xfrm>
            <a:off x="4050406" y="1884936"/>
            <a:ext cx="719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Wahrscheinlich werden die meisten Verschmutzungen schon beseitigt sein.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962BB20-472C-499E-9C4A-3C58626C6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60" y="2427670"/>
            <a:ext cx="4097684" cy="27317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75FA335-B2EF-47EE-A7DF-710A2952C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63" y="2427669"/>
            <a:ext cx="4097686" cy="273179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1D0D20A-F994-4AE6-BADE-A156EE583579}"/>
              </a:ext>
            </a:extLst>
          </p:cNvPr>
          <p:cNvSpPr txBox="1"/>
          <p:nvPr/>
        </p:nvSpPr>
        <p:spPr>
          <a:xfrm>
            <a:off x="804611" y="2020687"/>
            <a:ext cx="2678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Ggfs. das Prozedere (Blasebalg / </a:t>
            </a:r>
            <a:r>
              <a:rPr lang="de-DE" dirty="0" err="1"/>
              <a:t>Testfoto</a:t>
            </a:r>
            <a:r>
              <a:rPr lang="de-DE" dirty="0"/>
              <a:t>) </a:t>
            </a:r>
          </a:p>
          <a:p>
            <a:r>
              <a:rPr lang="de-DE" dirty="0"/>
              <a:t>noch 1 – (x) mal wiederholen … </a:t>
            </a:r>
          </a:p>
          <a:p>
            <a:r>
              <a:rPr lang="de-DE" dirty="0"/>
              <a:t>und dann entscheiden, </a:t>
            </a:r>
          </a:p>
          <a:p>
            <a:r>
              <a:rPr lang="de-DE" dirty="0"/>
              <a:t>ob man zufrieden ist …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AD9AF7B-98EA-41BC-A4B2-6A46F6016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11" y="4170120"/>
            <a:ext cx="3559425" cy="266956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DD423E8-4F36-4C80-9244-5E1DD8E3CAC5}"/>
              </a:ext>
            </a:extLst>
          </p:cNvPr>
          <p:cNvSpPr txBox="1"/>
          <p:nvPr/>
        </p:nvSpPr>
        <p:spPr>
          <a:xfrm>
            <a:off x="9272789" y="5159459"/>
            <a:ext cx="166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 x ausgeblasen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5A94B4B-3D77-44C7-8AC6-8E7C0F094D3A}"/>
              </a:ext>
            </a:extLst>
          </p:cNvPr>
          <p:cNvSpPr txBox="1"/>
          <p:nvPr/>
        </p:nvSpPr>
        <p:spPr>
          <a:xfrm>
            <a:off x="4581359" y="5148194"/>
            <a:ext cx="19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 dem Ausblasen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E6819CB-75E3-4A13-AEED-6A3ABC12D187}"/>
              </a:ext>
            </a:extLst>
          </p:cNvPr>
          <p:cNvSpPr txBox="1"/>
          <p:nvPr/>
        </p:nvSpPr>
        <p:spPr>
          <a:xfrm>
            <a:off x="825392" y="3756180"/>
            <a:ext cx="375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nicht jedem Stäubchen</a:t>
            </a:r>
          </a:p>
          <a:p>
            <a:r>
              <a:rPr lang="de-DE" dirty="0"/>
              <a:t>hinterherlaufen …</a:t>
            </a:r>
          </a:p>
        </p:txBody>
      </p:sp>
    </p:spTree>
    <p:extLst>
      <p:ext uri="{BB962C8B-B14F-4D97-AF65-F5344CB8AC3E}">
        <p14:creationId xmlns:p14="http://schemas.microsoft.com/office/powerpoint/2010/main" val="424663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4" grpId="0"/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B8E623ED-4D93-4312-9372-6C1FD53F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41405"/>
            <a:ext cx="78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Ok, jetzt wird’s sauber…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D1417D-E887-419E-A1CC-ADAAEBC249E7}"/>
              </a:ext>
            </a:extLst>
          </p:cNvPr>
          <p:cNvSpPr txBox="1"/>
          <p:nvPr/>
        </p:nvSpPr>
        <p:spPr>
          <a:xfrm>
            <a:off x="821724" y="1306552"/>
            <a:ext cx="1109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Für jede Sensorgröße gibt passende Reinigungs-</a:t>
            </a:r>
            <a:r>
              <a:rPr lang="de-DE" dirty="0" err="1"/>
              <a:t>Swabs</a:t>
            </a:r>
            <a:r>
              <a:rPr lang="de-DE" dirty="0"/>
              <a:t>:</a:t>
            </a:r>
          </a:p>
          <a:p>
            <a:pPr lvl="0"/>
            <a:r>
              <a:rPr lang="de-DE" dirty="0"/>
              <a:t>Vollformat / APS-C / MFT.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6573F88-F8D6-4E5A-AC67-ABDEF570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22" y="0"/>
            <a:ext cx="4989041" cy="498904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72A6DED-9622-4B4A-AE52-1493063E1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11" y="1162973"/>
            <a:ext cx="2553730" cy="255373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28CE696-6BEC-4CB9-9453-369B5A120D4C}"/>
              </a:ext>
            </a:extLst>
          </p:cNvPr>
          <p:cNvSpPr txBox="1"/>
          <p:nvPr/>
        </p:nvSpPr>
        <p:spPr>
          <a:xfrm>
            <a:off x="821724" y="2188461"/>
            <a:ext cx="471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Diese </a:t>
            </a:r>
            <a:r>
              <a:rPr lang="de-DE" dirty="0" err="1"/>
              <a:t>Swabs</a:t>
            </a:r>
            <a:r>
              <a:rPr lang="de-DE" dirty="0"/>
              <a:t> sind einzeln und staubfrei verpackt </a:t>
            </a:r>
          </a:p>
          <a:p>
            <a:pPr lvl="0"/>
            <a:r>
              <a:rPr lang="de-DE" dirty="0"/>
              <a:t>und sollten auch nur einmal verwendet werden.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92043EC-8D73-4E07-8E60-94ECEB9F9390}"/>
              </a:ext>
            </a:extLst>
          </p:cNvPr>
          <p:cNvSpPr txBox="1"/>
          <p:nvPr/>
        </p:nvSpPr>
        <p:spPr>
          <a:xfrm>
            <a:off x="821724" y="3330147"/>
            <a:ext cx="471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Dazu gehört eine spezielle Reinigungsflüssigkeit.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866F2C0-B038-4DC9-B76E-59880C65C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89" y="3504684"/>
            <a:ext cx="807395" cy="235838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58B46EC-FDE3-49F6-A962-5E87903B3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6107" y="4431220"/>
            <a:ext cx="2096293" cy="198099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6872A7F-4A72-4FC7-9773-E5BCBD2EA99B}"/>
              </a:ext>
            </a:extLst>
          </p:cNvPr>
          <p:cNvSpPr txBox="1"/>
          <p:nvPr/>
        </p:nvSpPr>
        <p:spPr>
          <a:xfrm>
            <a:off x="868205" y="4221391"/>
            <a:ext cx="4132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Es macht Sinn, als Erstausrüstung ein Set </a:t>
            </a:r>
          </a:p>
          <a:p>
            <a:r>
              <a:rPr lang="de-DE" dirty="0"/>
              <a:t>bestehend aus Swaps und Fluid zu kaufen.</a:t>
            </a:r>
          </a:p>
          <a:p>
            <a:endParaRPr lang="de-DE" dirty="0"/>
          </a:p>
          <a:p>
            <a:r>
              <a:rPr lang="de-DE" dirty="0"/>
              <a:t>Kosten mit 12 Swaps ca. 15 €</a:t>
            </a:r>
          </a:p>
        </p:txBody>
      </p:sp>
    </p:spTree>
    <p:extLst>
      <p:ext uri="{BB962C8B-B14F-4D97-AF65-F5344CB8AC3E}">
        <p14:creationId xmlns:p14="http://schemas.microsoft.com/office/powerpoint/2010/main" val="274718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6E60E649-4E3C-454C-AA36-2B7FBBD92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2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C6B326-D988-4E41-9C00-245E9674D017}"/>
              </a:ext>
            </a:extLst>
          </p:cNvPr>
          <p:cNvSpPr txBox="1"/>
          <p:nvPr/>
        </p:nvSpPr>
        <p:spPr>
          <a:xfrm>
            <a:off x="821724" y="741405"/>
            <a:ext cx="78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Auf geht‘s…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D1417D-E887-419E-A1CC-ADAAEBC249E7}"/>
              </a:ext>
            </a:extLst>
          </p:cNvPr>
          <p:cNvSpPr txBox="1"/>
          <p:nvPr/>
        </p:nvSpPr>
        <p:spPr>
          <a:xfrm>
            <a:off x="821724" y="1123129"/>
            <a:ext cx="627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Arbeitsort sollte </a:t>
            </a:r>
            <a:r>
              <a:rPr lang="de-DE" b="1" dirty="0"/>
              <a:t>sauber</a:t>
            </a:r>
            <a:r>
              <a:rPr lang="de-DE" dirty="0"/>
              <a:t> und möglichst </a:t>
            </a:r>
            <a:r>
              <a:rPr lang="de-DE" b="1" dirty="0"/>
              <a:t>staubfrei</a:t>
            </a:r>
            <a:r>
              <a:rPr lang="de-DE" dirty="0"/>
              <a:t> sein – </a:t>
            </a:r>
          </a:p>
          <a:p>
            <a:r>
              <a:rPr lang="de-DE" dirty="0"/>
              <a:t>Türen und Fenster zu!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28CE696-6BEC-4CB9-9453-369B5A120D4C}"/>
              </a:ext>
            </a:extLst>
          </p:cNvPr>
          <p:cNvSpPr txBox="1"/>
          <p:nvPr/>
        </p:nvSpPr>
        <p:spPr>
          <a:xfrm>
            <a:off x="813592" y="3429000"/>
            <a:ext cx="816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/>
              <a:t>2 - 3 Tropfen der Reinigungsflüssigkeit auf die Swabkante träufeln.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92043EC-8D73-4E07-8E60-94ECEB9F9390}"/>
              </a:ext>
            </a:extLst>
          </p:cNvPr>
          <p:cNvSpPr txBox="1"/>
          <p:nvPr/>
        </p:nvSpPr>
        <p:spPr>
          <a:xfrm>
            <a:off x="813592" y="3855290"/>
            <a:ext cx="5426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 </a:t>
            </a:r>
            <a:r>
              <a:rPr lang="de-DE" b="1" dirty="0"/>
              <a:t>sanftem Druck gleichmäßig </a:t>
            </a:r>
            <a:r>
              <a:rPr lang="de-DE" dirty="0"/>
              <a:t>den </a:t>
            </a:r>
            <a:r>
              <a:rPr lang="de-DE" dirty="0" err="1"/>
              <a:t>Swab</a:t>
            </a:r>
            <a:r>
              <a:rPr lang="de-DE" dirty="0"/>
              <a:t> einmal hin 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dirty="0"/>
              <a:t>und mit der Rückseite des </a:t>
            </a:r>
            <a:r>
              <a:rPr lang="de-DE" dirty="0" err="1"/>
              <a:t>Swab</a:t>
            </a:r>
            <a:r>
              <a:rPr lang="de-DE" dirty="0"/>
              <a:t> wieder zurück </a:t>
            </a:r>
            <a:r>
              <a:rPr lang="de-DE" dirty="0">
                <a:solidFill>
                  <a:srgbClr val="FF0000"/>
                </a:solidFill>
                <a:sym typeface="Wingdings" panose="05000000000000000000" pitchFamily="2" charset="2"/>
              </a:rPr>
              <a:t></a:t>
            </a:r>
            <a:r>
              <a:rPr lang="de-DE" dirty="0"/>
              <a:t> </a:t>
            </a:r>
          </a:p>
          <a:p>
            <a:r>
              <a:rPr lang="de-DE" dirty="0"/>
              <a:t>über den Kamerachip wischen.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44A45A-F696-40C5-998C-B25A1A8DADE2}"/>
              </a:ext>
            </a:extLst>
          </p:cNvPr>
          <p:cNvSpPr txBox="1"/>
          <p:nvPr/>
        </p:nvSpPr>
        <p:spPr>
          <a:xfrm>
            <a:off x="813592" y="2408941"/>
            <a:ext cx="7333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 der DSLR den </a:t>
            </a:r>
            <a:r>
              <a:rPr lang="de-DE" b="1" dirty="0"/>
              <a:t>manuellen Reinigungszustand </a:t>
            </a:r>
            <a:r>
              <a:rPr lang="de-DE" dirty="0"/>
              <a:t>einstellen (Kameramenü!): </a:t>
            </a:r>
          </a:p>
          <a:p>
            <a:r>
              <a:rPr lang="de-DE" dirty="0"/>
              <a:t>Akku voll, Spiegel oben, Verschluss offen. </a:t>
            </a:r>
          </a:p>
          <a:p>
            <a:r>
              <a:rPr lang="de-DE" dirty="0"/>
              <a:t>Bei der DSLM ist nach Abnehmen des Objektivs der Sensor sowieso frei </a:t>
            </a:r>
            <a:r>
              <a:rPr lang="de-DE" sz="2000" b="1" dirty="0">
                <a:solidFill>
                  <a:srgbClr val="FF0000"/>
                </a:solidFill>
              </a:rPr>
              <a:t>*</a:t>
            </a:r>
            <a:r>
              <a:rPr lang="de-DE" dirty="0"/>
              <a:t>.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43C8C81-B22F-4CEE-8101-4C60A7452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33" y="-1"/>
            <a:ext cx="3857265" cy="26537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6E541B4-39ED-427B-B709-A8F38F6DA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93" y="2353028"/>
            <a:ext cx="4567707" cy="456770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E87314B-BF92-49F9-B2AB-0ED189F9F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6268" y="3798332"/>
            <a:ext cx="2942165" cy="299371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F0B49CE-C145-41F4-B6CA-2226125203D5}"/>
              </a:ext>
            </a:extLst>
          </p:cNvPr>
          <p:cNvSpPr txBox="1"/>
          <p:nvPr/>
        </p:nvSpPr>
        <p:spPr>
          <a:xfrm>
            <a:off x="1868705" y="4916266"/>
            <a:ext cx="3873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Keine Angst, man wischt nicht direkt </a:t>
            </a:r>
          </a:p>
          <a:p>
            <a:r>
              <a:rPr lang="de-DE" i="1" dirty="0"/>
              <a:t>auf dem empfindlichen Sensor - </a:t>
            </a:r>
          </a:p>
          <a:p>
            <a:r>
              <a:rPr lang="de-DE" i="1" dirty="0"/>
              <a:t>… sondern auf einem davor verbauten </a:t>
            </a:r>
          </a:p>
          <a:p>
            <a:r>
              <a:rPr lang="de-DE" i="1" dirty="0"/>
              <a:t>Schutzglas / Filter.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DE2B0F-6C74-47DE-BEAA-A6127C73AB4C}"/>
              </a:ext>
            </a:extLst>
          </p:cNvPr>
          <p:cNvSpPr txBox="1"/>
          <p:nvPr/>
        </p:nvSpPr>
        <p:spPr>
          <a:xfrm>
            <a:off x="821725" y="1817377"/>
            <a:ext cx="32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Ruhe</a:t>
            </a:r>
            <a:r>
              <a:rPr lang="de-DE" dirty="0"/>
              <a:t> und </a:t>
            </a:r>
            <a:r>
              <a:rPr lang="de-DE" b="1" dirty="0"/>
              <a:t>Sorgfalt</a:t>
            </a:r>
            <a:r>
              <a:rPr lang="de-DE" dirty="0"/>
              <a:t> sind wichtig!!</a:t>
            </a:r>
          </a:p>
        </p:txBody>
      </p:sp>
    </p:spTree>
    <p:extLst>
      <p:ext uri="{BB962C8B-B14F-4D97-AF65-F5344CB8AC3E}">
        <p14:creationId xmlns:p14="http://schemas.microsoft.com/office/powerpoint/2010/main" val="25733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3" grpId="0"/>
      <p:bldP spid="24" grpId="0"/>
      <p:bldP spid="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</Words>
  <Application>Microsoft Office PowerPoint</Application>
  <PresentationFormat>Breitbild</PresentationFormat>
  <Paragraphs>116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 Schulz</dc:creator>
  <cp:lastModifiedBy>Reinhard Schulz</cp:lastModifiedBy>
  <cp:revision>117</cp:revision>
  <dcterms:created xsi:type="dcterms:W3CDTF">2024-01-06T15:11:58Z</dcterms:created>
  <dcterms:modified xsi:type="dcterms:W3CDTF">2024-01-16T14:55:33Z</dcterms:modified>
</cp:coreProperties>
</file>